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Roboto"/>
      <p:regular r:id="rId48"/>
      <p:bold r:id="rId49"/>
      <p:italic r:id="rId50"/>
      <p:boldItalic r:id="rId51"/>
    </p:embeddedFont>
    <p:embeddedFont>
      <p:font typeface="Merriweather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23C5E5A-4DAF-4780-866D-A348DE4D9E42}">
  <a:tblStyle styleId="{D23C5E5A-4DAF-4780-866D-A348DE4D9E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oboto-regular.fntdata"/><Relationship Id="rId47" Type="http://schemas.openxmlformats.org/officeDocument/2006/relationships/slide" Target="slides/slide41.xml"/><Relationship Id="rId49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boldItalic.fntdata"/><Relationship Id="rId50" Type="http://schemas.openxmlformats.org/officeDocument/2006/relationships/font" Target="fonts/Roboto-italic.fntdata"/><Relationship Id="rId53" Type="http://schemas.openxmlformats.org/officeDocument/2006/relationships/font" Target="fonts/Merriweather-bold.fntdata"/><Relationship Id="rId52" Type="http://schemas.openxmlformats.org/officeDocument/2006/relationships/font" Target="fonts/Merriweather-regular.fntdata"/><Relationship Id="rId11" Type="http://schemas.openxmlformats.org/officeDocument/2006/relationships/slide" Target="slides/slide5.xml"/><Relationship Id="rId55" Type="http://schemas.openxmlformats.org/officeDocument/2006/relationships/font" Target="fonts/Merriweather-boldItalic.fntdata"/><Relationship Id="rId10" Type="http://schemas.openxmlformats.org/officeDocument/2006/relationships/slide" Target="slides/slide4.xml"/><Relationship Id="rId54" Type="http://schemas.openxmlformats.org/officeDocument/2006/relationships/font" Target="fonts/Merriweather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9f009e9d1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9f009e9d1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9f009e9d15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9f009e9d1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9f009e9d15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9f009e9d15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  &gt; It learns lexical semantic relationships of tokens appearing in assembly code and represents a function as an   internally weighted mixture of latent semantics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9f009e9d15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9f009e9d15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9f009e9d1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9f009e9d1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9f009e9d15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9f009e9d15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9f009e9d15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9f009e9d15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9f009e9d15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9f009e9d15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9f009e9d15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9f009e9d15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9f009e9d1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9f009e9d1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need it ? Using similarity score (threshold) to distinguish co-clone and not co-cloned smart contracts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9cf4abfde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9cf4abfde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Given a set of Smart Contract solidity file or binary code, identify a set of file or binary that are similar to the file from existing knowledge base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9cf4abfde1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9cf4abfde1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Threshold = 0.4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9f009e9d1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9f009e9d1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name as the ground truth </a:t>
            </a:r>
            <a:r>
              <a:rPr lang="en"/>
              <a:t>although</a:t>
            </a:r>
            <a:r>
              <a:rPr lang="en"/>
              <a:t> it is not perfect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9cf4abfde1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9cf4abfde1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remove asm_2_vec?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9cf4abfde1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9cf4abfde1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False-Positive Data Explanations - Contract Pairs that have the same name with low similarity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they use different optimization parameter → limitation of our approach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9f009e9d1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9f009e9d1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to source code 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9f009e9d1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9f009e9d1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to source code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9f009e9d1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9f009e9d1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9f009e9d1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9f009e9d1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9f009e9d1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9f009e9d1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9cf4abfde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9cf4abfde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9cf4abfde1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9cf4abfde1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9f009e9d15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9f009e9d1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9f009e9d15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9f009e9d1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9cf4abfde1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9cf4abfde1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9cf4abfde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9cf4abfde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9f009e9d15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9f009e9d15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9cf4abfde1_2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9cf4abfde1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9cf4abfde1_2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9cf4abfde1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9f009e9d15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9f009e9d15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9cf4abfde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9cf4abfde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9cf4abfde1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9cf4abfde1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9cf4abfde1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9cf4abfde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9f009e9d15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9f009e9d15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9f009e9d15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9f009e9d15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9f009e9d15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9f009e9d15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9cf4abfde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9cf4abfde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9f009e9d15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9f009e9d15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9f009e9d15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9f009e9d15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9f009e9d15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9f009e9d15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3.png"/><Relationship Id="rId5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://drive.google.com/file/d/1U02X-9ii_LqOC5_yqzRLkux3E9HTcjaU/view" TargetMode="External"/><Relationship Id="rId4" Type="http://schemas.openxmlformats.org/officeDocument/2006/relationships/image" Target="../media/image19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drive.google.com/file/d/1e8llO_qSri-1lYNlzFYZEtOkZNE_Nu6H/view" TargetMode="External"/><Relationship Id="rId4" Type="http://schemas.openxmlformats.org/officeDocument/2006/relationships/image" Target="../media/image17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drive.google.com/file/d/1cImR15RrbZ9FFEfyUPFxHGSZ3P0Ts7I5/view" TargetMode="External"/><Relationship Id="rId4" Type="http://schemas.openxmlformats.org/officeDocument/2006/relationships/image" Target="../media/image24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github.com/mileyseo/Smart-Contract-Similarity-Detector/wiki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Smart Contract Similarity Detection</a:t>
            </a:r>
            <a:endParaRPr b="1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r>
              <a:rPr lang="en"/>
              <a:t> 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Miao Miao, Junaid Hashmi, Jeongwon Seo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25" y="500925"/>
            <a:ext cx="4260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Solc?</a:t>
            </a:r>
            <a:endParaRPr b="1"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&gt; </a:t>
            </a:r>
            <a:r>
              <a:rPr b="1" i="1" lang="en"/>
              <a:t>Solc</a:t>
            </a:r>
            <a:r>
              <a:rPr lang="en"/>
              <a:t>, Solidity compiler,</a:t>
            </a:r>
            <a:r>
              <a:rPr lang="en"/>
              <a:t> is a compiler that converts from a high-level solidity language into Ethereum Virtual Machine (EVM) bytecode so that it can be executed on the blockchain by EVM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&gt;</a:t>
            </a:r>
            <a:r>
              <a:rPr lang="en"/>
              <a:t> It is a contract-oriented, high-level language whose syntax is </a:t>
            </a:r>
            <a:r>
              <a:rPr lang="en"/>
              <a:t>similar to that of JavaScript</a:t>
            </a:r>
            <a:endParaRPr/>
          </a:p>
        </p:txBody>
      </p:sp>
      <p:sp>
        <p:nvSpPr>
          <p:cNvPr id="125" name="Google Shape;125;p22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&gt; </a:t>
            </a:r>
            <a:r>
              <a:rPr b="1" i="1" lang="en"/>
              <a:t>Radare2</a:t>
            </a:r>
            <a:r>
              <a:rPr lang="en"/>
              <a:t> (also known as r2) is an open-source reversing framework to help disassemble, debug, analyze, compare data, and manipulate binary files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&gt;</a:t>
            </a:r>
            <a:r>
              <a:rPr lang="en"/>
              <a:t> This framework helps convert the binary code to opcode and prepare the data for model training</a:t>
            </a:r>
            <a:endParaRPr/>
          </a:p>
        </p:txBody>
      </p:sp>
      <p:sp>
        <p:nvSpPr>
          <p:cNvPr id="126" name="Google Shape;126;p22"/>
          <p:cNvSpPr txBox="1"/>
          <p:nvPr>
            <p:ph type="title"/>
          </p:nvPr>
        </p:nvSpPr>
        <p:spPr>
          <a:xfrm>
            <a:off x="4702200" y="500925"/>
            <a:ext cx="4260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Radare2?</a:t>
            </a:r>
            <a:endParaRPr b="1"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6150" y="3310375"/>
            <a:ext cx="1671700" cy="162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/>
        </p:nvSpPr>
        <p:spPr>
          <a:xfrm flipH="1">
            <a:off x="0" y="47653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3. Flow of converting source code to opcode and bytecode to opcode using Solc and/or Radare2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DOC_2_VEC?</a:t>
            </a:r>
            <a:endParaRPr b="1"/>
          </a:p>
        </p:txBody>
      </p:sp>
      <p:sp>
        <p:nvSpPr>
          <p:cNvPr id="134" name="Google Shape;134;p23"/>
          <p:cNvSpPr txBox="1"/>
          <p:nvPr>
            <p:ph idx="4294967295" type="body"/>
          </p:nvPr>
        </p:nvSpPr>
        <p:spPr>
          <a:xfrm>
            <a:off x="311725" y="1450200"/>
            <a:ext cx="8520600" cy="31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&gt;</a:t>
            </a:r>
            <a:r>
              <a:rPr lang="en"/>
              <a:t> </a:t>
            </a:r>
            <a:r>
              <a:rPr b="1" lang="en"/>
              <a:t>Doc2Vec</a:t>
            </a:r>
            <a:r>
              <a:rPr lang="en"/>
              <a:t> is a model that represents each document as a vector using the </a:t>
            </a:r>
            <a:r>
              <a:rPr b="1" lang="en"/>
              <a:t>Gensim</a:t>
            </a:r>
            <a:r>
              <a:rPr lang="en"/>
              <a:t> library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&gt; </a:t>
            </a:r>
            <a:r>
              <a:rPr lang="en"/>
              <a:t>This creates a vector representation of a </a:t>
            </a:r>
            <a:r>
              <a:rPr b="1" lang="en"/>
              <a:t>group of words</a:t>
            </a:r>
            <a:r>
              <a:rPr lang="en"/>
              <a:t> taken collectively as a single unit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Step 1. </a:t>
            </a:r>
            <a:r>
              <a:rPr lang="en"/>
              <a:t>Train the model by creating a </a:t>
            </a:r>
            <a:r>
              <a:rPr lang="en"/>
              <a:t>tagged</a:t>
            </a:r>
            <a:r>
              <a:rPr lang="en"/>
              <a:t> document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Step 2.</a:t>
            </a:r>
            <a:r>
              <a:rPr lang="en"/>
              <a:t> Initialize the model using the command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gensim.models.doc2vec.Doc2Vec();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Step 3. </a:t>
            </a:r>
            <a:r>
              <a:rPr lang="en"/>
              <a:t>Build the vocabulary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Step 4. </a:t>
            </a:r>
            <a:r>
              <a:rPr lang="en"/>
              <a:t>Train the Doc2Vec Model</a:t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613" y="2930125"/>
            <a:ext cx="6048375" cy="201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 txBox="1"/>
          <p:nvPr/>
        </p:nvSpPr>
        <p:spPr>
          <a:xfrm flipH="1">
            <a:off x="2965200" y="4835700"/>
            <a:ext cx="617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4. Expected Output of the Vector Representation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ASM_2_VEC?</a:t>
            </a:r>
            <a:endParaRPr b="1"/>
          </a:p>
        </p:txBody>
      </p:sp>
      <p:sp>
        <p:nvSpPr>
          <p:cNvPr id="142" name="Google Shape;142;p24"/>
          <p:cNvSpPr txBox="1"/>
          <p:nvPr>
            <p:ph idx="4294967295" type="body"/>
          </p:nvPr>
        </p:nvSpPr>
        <p:spPr>
          <a:xfrm>
            <a:off x="311725" y="1424800"/>
            <a:ext cx="8520600" cy="3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&gt;</a:t>
            </a:r>
            <a:r>
              <a:rPr lang="en"/>
              <a:t> </a:t>
            </a:r>
            <a:r>
              <a:rPr b="1" lang="en"/>
              <a:t>ASM_2_VEC</a:t>
            </a:r>
            <a:r>
              <a:rPr lang="en"/>
              <a:t> is an assembly clone search approach which learns a vector representation of an assembly function by discriminating it from the others</a:t>
            </a:r>
            <a:endParaRPr/>
          </a:p>
          <a:p>
            <a:pPr indent="-285750" lvl="0" marL="28575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&gt; It does not require any prior knowledge such as the correct mapping between assembly functions or the compiler optimization level used</a:t>
            </a:r>
            <a:endParaRPr/>
          </a:p>
          <a:p>
            <a:pPr indent="-285750" lvl="0" marL="28575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Step 1. </a:t>
            </a:r>
            <a:r>
              <a:rPr lang="en"/>
              <a:t>Train a representational model and produce a numeric vector for each </a:t>
            </a:r>
            <a:r>
              <a:rPr lang="en"/>
              <a:t>repository</a:t>
            </a:r>
            <a:r>
              <a:rPr lang="en"/>
              <a:t> function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Map a repository function to a vector (the vector representation of the function to be learned in the training model)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operands and operations in the opcode instructions will be considered as tokens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Each token will then be mapped into two different numeric vectors</a:t>
            </a:r>
            <a:endParaRPr/>
          </a:p>
          <a:p>
            <a:pPr indent="-285750" lvl="0" marL="28575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Step 2. </a:t>
            </a:r>
            <a:r>
              <a:rPr lang="en"/>
              <a:t>After </a:t>
            </a:r>
            <a:r>
              <a:rPr lang="en"/>
              <a:t>training</a:t>
            </a:r>
            <a:r>
              <a:rPr lang="en"/>
              <a:t>, this will represent a token’s lexical semantics which will help visualize the relationship among the tokens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Cosine Similarity</a:t>
            </a:r>
            <a:endParaRPr b="1"/>
          </a:p>
        </p:txBody>
      </p:sp>
      <p:sp>
        <p:nvSpPr>
          <p:cNvPr id="148" name="Google Shape;148;p25"/>
          <p:cNvSpPr txBox="1"/>
          <p:nvPr>
            <p:ph idx="4294967295" type="body"/>
          </p:nvPr>
        </p:nvSpPr>
        <p:spPr>
          <a:xfrm>
            <a:off x="311725" y="1424800"/>
            <a:ext cx="8520600" cy="3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&gt; </a:t>
            </a:r>
            <a:r>
              <a:rPr b="1" i="1" lang="en"/>
              <a:t>Cosine Similarity</a:t>
            </a:r>
            <a:r>
              <a:rPr lang="en"/>
              <a:t> is a measurement that quantifies the similarity between two or more vectors</a:t>
            </a:r>
            <a:endParaRPr/>
          </a:p>
          <a:p>
            <a:pPr indent="-285750" lvl="0" marL="28575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&gt;</a:t>
            </a:r>
            <a:r>
              <a:rPr lang="en"/>
              <a:t> Objective: have words with similar context occupy close spatial positions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r>
              <a:rPr b="1" lang="en"/>
              <a:t>&gt;</a:t>
            </a:r>
            <a:r>
              <a:rPr lang="en"/>
              <a:t> Mathematically, the cosine of the angle between such vectors should be close to 1 (or angle close to 0)</a:t>
            </a:r>
            <a:endParaRPr/>
          </a:p>
          <a:p>
            <a:pPr indent="-285750" lvl="0" marL="28575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7063" y="2571750"/>
            <a:ext cx="3289875" cy="240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/>
        </p:nvSpPr>
        <p:spPr>
          <a:xfrm flipH="1">
            <a:off x="311725" y="4909200"/>
            <a:ext cx="852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5. A Representation of Cosine Similarity on a XY Graph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Structure</a:t>
            </a:r>
            <a:endParaRPr b="1"/>
          </a:p>
        </p:txBody>
      </p:sp>
      <p:sp>
        <p:nvSpPr>
          <p:cNvPr id="156" name="Google Shape;156;p26"/>
          <p:cNvSpPr txBox="1"/>
          <p:nvPr/>
        </p:nvSpPr>
        <p:spPr>
          <a:xfrm flipH="1">
            <a:off x="311725" y="4909200"/>
            <a:ext cx="852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6. Diagram of Overall Project Structure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838" y="1337075"/>
            <a:ext cx="7564274" cy="363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Class Diagram of the Internal Structure</a:t>
            </a:r>
            <a:endParaRPr b="1"/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975" y="1794625"/>
            <a:ext cx="7338099" cy="245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 txBox="1"/>
          <p:nvPr/>
        </p:nvSpPr>
        <p:spPr>
          <a:xfrm flipH="1">
            <a:off x="311725" y="4833000"/>
            <a:ext cx="852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7. Class Diagram of the Internal Structure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Main Limitation of ASM_2_VEC</a:t>
            </a:r>
            <a:endParaRPr/>
          </a:p>
        </p:txBody>
      </p:sp>
      <p:sp>
        <p:nvSpPr>
          <p:cNvPr id="170" name="Google Shape;170;p28"/>
          <p:cNvSpPr txBox="1"/>
          <p:nvPr>
            <p:ph idx="4294967295" type="body"/>
          </p:nvPr>
        </p:nvSpPr>
        <p:spPr>
          <a:xfrm>
            <a:off x="311725" y="1450200"/>
            <a:ext cx="8520600" cy="31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This is a </a:t>
            </a:r>
            <a:r>
              <a:rPr b="1" i="1" lang="en" sz="1500"/>
              <a:t>black box static approach</a:t>
            </a:r>
            <a:r>
              <a:rPr lang="en" sz="1500"/>
              <a:t> which means it cannot explain or justify the returned results by showing the cloned subgraphs or proving symbolic equivalence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In other words, it has</a:t>
            </a:r>
            <a:r>
              <a:rPr b="1" i="1" lang="en" sz="1500"/>
              <a:t> limited interpretability</a:t>
            </a:r>
            <a:endParaRPr b="1" i="1" sz="15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White vs. Black Lists</a:t>
            </a:r>
            <a:endParaRPr b="1"/>
          </a:p>
        </p:txBody>
      </p:sp>
      <p:pic>
        <p:nvPicPr>
          <p:cNvPr id="176" name="Google Shape;17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1700" y="1266875"/>
            <a:ext cx="3230125" cy="318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3750" y="1266875"/>
            <a:ext cx="3230125" cy="318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1250" y="4199850"/>
            <a:ext cx="4181475" cy="75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9"/>
          <p:cNvSpPr txBox="1"/>
          <p:nvPr/>
        </p:nvSpPr>
        <p:spPr>
          <a:xfrm flipH="1">
            <a:off x="311725" y="4887625"/>
            <a:ext cx="852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8.  Screenshot of white.list and black.list &amp; its Results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config.json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5" name="Google Shape;185;p30"/>
          <p:cNvSpPr txBox="1"/>
          <p:nvPr>
            <p:ph idx="1" type="body"/>
          </p:nvPr>
        </p:nvSpPr>
        <p:spPr>
          <a:xfrm>
            <a:off x="311700" y="1520400"/>
            <a:ext cx="3127500" cy="31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DEBE9"/>
                </a:solidFill>
              </a:rPr>
              <a:t>Users can change the configurations by updating the config.json file:​</a:t>
            </a:r>
            <a:endParaRPr>
              <a:solidFill>
                <a:srgbClr val="EDEBE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DEBE9"/>
                </a:solidFill>
              </a:rPr>
              <a:t>​</a:t>
            </a:r>
            <a:endParaRPr>
              <a:solidFill>
                <a:srgbClr val="EDEBE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DEBE9"/>
                </a:solidFill>
              </a:rPr>
              <a:t>&gt;</a:t>
            </a:r>
            <a:r>
              <a:rPr lang="en">
                <a:solidFill>
                  <a:srgbClr val="EDEBE9"/>
                </a:solidFill>
              </a:rPr>
              <a:t> Users can change between the two models: DOC_2_VEC and ASM_2_VEC​</a:t>
            </a:r>
            <a:endParaRPr>
              <a:solidFill>
                <a:srgbClr val="EDEBE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DEBE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DEBE9"/>
                </a:solidFill>
              </a:rPr>
              <a:t>&gt; </a:t>
            </a:r>
            <a:r>
              <a:rPr lang="en">
                <a:solidFill>
                  <a:srgbClr val="EDEBE9"/>
                </a:solidFill>
              </a:rPr>
              <a:t>Users can modify the different configs/settings for the ASM_2_VEC model (described below)​</a:t>
            </a:r>
            <a:endParaRPr>
              <a:solidFill>
                <a:srgbClr val="EDEBE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475" y="3762838"/>
            <a:ext cx="3048000" cy="120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0"/>
          <p:cNvSpPr txBox="1"/>
          <p:nvPr/>
        </p:nvSpPr>
        <p:spPr>
          <a:xfrm flipH="1">
            <a:off x="4851675" y="4891175"/>
            <a:ext cx="3250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02122"/>
                </a:solidFill>
                <a:latin typeface="Merriweather"/>
                <a:ea typeface="Merriweather"/>
                <a:cs typeface="Merriweather"/>
                <a:sym typeface="Merriweather"/>
              </a:rPr>
              <a:t>Figure 9. config.json file and the list of settings</a:t>
            </a:r>
            <a:endParaRPr sz="800">
              <a:solidFill>
                <a:srgbClr val="20212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8100" y="788613"/>
            <a:ext cx="2519350" cy="356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7457" y="788613"/>
            <a:ext cx="2604143" cy="356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311775" y="490125"/>
            <a:ext cx="64167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Probability Density Function (PDF)</a:t>
            </a:r>
            <a:endParaRPr b="1"/>
          </a:p>
        </p:txBody>
      </p:sp>
      <p:sp>
        <p:nvSpPr>
          <p:cNvPr id="195" name="Google Shape;195;p31"/>
          <p:cNvSpPr txBox="1"/>
          <p:nvPr>
            <p:ph idx="4294967295" type="body"/>
          </p:nvPr>
        </p:nvSpPr>
        <p:spPr>
          <a:xfrm>
            <a:off x="311775" y="1568825"/>
            <a:ext cx="4324800" cy="31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&gt;</a:t>
            </a:r>
            <a:r>
              <a:rPr lang="en"/>
              <a:t> </a:t>
            </a:r>
            <a:r>
              <a:rPr lang="en"/>
              <a:t>A function that describes a continuous, random probability distribution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&gt;</a:t>
            </a:r>
            <a:r>
              <a:rPr lang="en"/>
              <a:t> This function helps us to find the chances that the value of a variable will occur within a specified range of values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&gt; </a:t>
            </a:r>
            <a:r>
              <a:rPr lang="en"/>
              <a:t>Implementation: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matplotlib</a:t>
            </a:r>
            <a:r>
              <a:rPr lang="en"/>
              <a:t> library is used to create the PDF graphs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&gt; </a:t>
            </a:r>
            <a:r>
              <a:rPr lang="en"/>
              <a:t>This graph helped us find the threshold to determine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whether two contracts are co-cloned pairs or not</a:t>
            </a:r>
            <a:endParaRPr/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7925" y="1495564"/>
            <a:ext cx="3761775" cy="332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 txBox="1"/>
          <p:nvPr/>
        </p:nvSpPr>
        <p:spPr>
          <a:xfrm flipH="1">
            <a:off x="5627373" y="4825100"/>
            <a:ext cx="280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10. Screenshot of code to create PDF Graphs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Main Goal of this Project</a:t>
            </a:r>
            <a:endParaRPr b="1"/>
          </a:p>
        </p:txBody>
      </p:sp>
      <p:sp>
        <p:nvSpPr>
          <p:cNvPr id="71" name="Google Shape;71;p14"/>
          <p:cNvSpPr txBox="1"/>
          <p:nvPr>
            <p:ph idx="4294967295" type="body"/>
          </p:nvPr>
        </p:nvSpPr>
        <p:spPr>
          <a:xfrm>
            <a:off x="311775" y="1568825"/>
            <a:ext cx="8520600" cy="3183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Given two smart contracts, automatically calculate their similarity (using cosine similarity)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Generate probability density function graphs to determine the threshold of the similarity score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 sz="1400"/>
              <a:t>Detect the co-cloned pairs and the non-co-cloned pairs of contracts along with </a:t>
            </a:r>
            <a:r>
              <a:rPr lang="en" sz="1400"/>
              <a:t>their similarity values using the computed threshold in step 2</a:t>
            </a:r>
            <a:endParaRPr sz="1400"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75" y="2943775"/>
            <a:ext cx="8520601" cy="16499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 flipH="1">
            <a:off x="311675" y="4748900"/>
            <a:ext cx="852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1. Flowchart Diagram of the Overall Project Goal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Probability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Density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Function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Graphs</a:t>
            </a:r>
            <a:endParaRPr b="1"/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350" y="123925"/>
            <a:ext cx="3127500" cy="136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0350" y="1732575"/>
            <a:ext cx="3127500" cy="136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0350" y="3341225"/>
            <a:ext cx="3127500" cy="1533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2"/>
          <p:cNvSpPr txBox="1"/>
          <p:nvPr/>
        </p:nvSpPr>
        <p:spPr>
          <a:xfrm flipH="1">
            <a:off x="5465623" y="2973375"/>
            <a:ext cx="280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12. 1300C_6000NC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7" name="Google Shape;207;p32"/>
          <p:cNvSpPr txBox="1"/>
          <p:nvPr/>
        </p:nvSpPr>
        <p:spPr>
          <a:xfrm flipH="1">
            <a:off x="5465623" y="1368150"/>
            <a:ext cx="280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11. 1100C_3600NC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8" name="Google Shape;208;p32"/>
          <p:cNvSpPr txBox="1"/>
          <p:nvPr/>
        </p:nvSpPr>
        <p:spPr>
          <a:xfrm flipH="1">
            <a:off x="5465623" y="4764850"/>
            <a:ext cx="280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13. 550C_7000NC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214" name="Google Shape;21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550"/>
            <a:ext cx="9143997" cy="482115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3"/>
          <p:cNvSpPr txBox="1"/>
          <p:nvPr/>
        </p:nvSpPr>
        <p:spPr>
          <a:xfrm flipH="1">
            <a:off x="-1" y="48357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14. 2304 Contract-Level Co-Clone Report &amp; Pie Chart (Threshold = 0.40)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4"/>
          <p:cNvSpPr txBox="1"/>
          <p:nvPr/>
        </p:nvSpPr>
        <p:spPr>
          <a:xfrm flipH="1">
            <a:off x="-1" y="48357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#. 2117 ASM_2_VEC Contract-Level Co-Clone Report &amp; Pie Chart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22" name="Google Shape;22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835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Part 1 - Data Analysis (Negative)</a:t>
            </a:r>
            <a:endParaRPr b="1"/>
          </a:p>
        </p:txBody>
      </p:sp>
      <p:pic>
        <p:nvPicPr>
          <p:cNvPr id="228" name="Google Shape;2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8839200" cy="352801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5"/>
          <p:cNvSpPr txBox="1"/>
          <p:nvPr/>
        </p:nvSpPr>
        <p:spPr>
          <a:xfrm flipH="1">
            <a:off x="-1" y="48357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15. Results of Negative Co-Cloned Pairs with Same Contract Names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0" name="Google Shape;230;p35"/>
          <p:cNvSpPr/>
          <p:nvPr/>
        </p:nvSpPr>
        <p:spPr>
          <a:xfrm>
            <a:off x="150950" y="1401800"/>
            <a:ext cx="7418700" cy="1401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5"/>
          <p:cNvSpPr/>
          <p:nvPr/>
        </p:nvSpPr>
        <p:spPr>
          <a:xfrm>
            <a:off x="150950" y="1865475"/>
            <a:ext cx="7418700" cy="1401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 1. Opcode Comparison</a:t>
            </a:r>
            <a:endParaRPr b="1"/>
          </a:p>
        </p:txBody>
      </p:sp>
      <p:pic>
        <p:nvPicPr>
          <p:cNvPr id="237" name="Google Shape;23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00" y="1369450"/>
            <a:ext cx="8701901" cy="3504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6"/>
          <p:cNvSpPr txBox="1"/>
          <p:nvPr/>
        </p:nvSpPr>
        <p:spPr>
          <a:xfrm flipH="1">
            <a:off x="-1" y="48357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16. Opcode Comparison Between the Contract Pair from Figure 14 - Yellow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 2. Opcode Comparison</a:t>
            </a:r>
            <a:endParaRPr b="1"/>
          </a:p>
        </p:txBody>
      </p:sp>
      <p:sp>
        <p:nvSpPr>
          <p:cNvPr id="244" name="Google Shape;244;p37"/>
          <p:cNvSpPr txBox="1"/>
          <p:nvPr/>
        </p:nvSpPr>
        <p:spPr>
          <a:xfrm flipH="1">
            <a:off x="-1" y="48357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17. Opcode Comparison Between the Contract Pair from Figure 14 - Blue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45" name="Google Shape;24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450" y="1338475"/>
            <a:ext cx="8701901" cy="349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Part 2 - Data Analysis (Positive)</a:t>
            </a:r>
            <a:endParaRPr b="1"/>
          </a:p>
        </p:txBody>
      </p:sp>
      <p:pic>
        <p:nvPicPr>
          <p:cNvPr id="251" name="Google Shape;25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25075"/>
            <a:ext cx="8797501" cy="355962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8"/>
          <p:cNvSpPr txBox="1"/>
          <p:nvPr/>
        </p:nvSpPr>
        <p:spPr>
          <a:xfrm flipH="1">
            <a:off x="-1" y="48357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18. Results of Positive Co-Cloned Pairs with Different Contract Names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53" name="Google Shape;253;p38"/>
          <p:cNvSpPr/>
          <p:nvPr/>
        </p:nvSpPr>
        <p:spPr>
          <a:xfrm>
            <a:off x="152400" y="1531200"/>
            <a:ext cx="7418700" cy="1401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8"/>
          <p:cNvSpPr/>
          <p:nvPr/>
        </p:nvSpPr>
        <p:spPr>
          <a:xfrm>
            <a:off x="152400" y="2571750"/>
            <a:ext cx="7418700" cy="1401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625" y="1326300"/>
            <a:ext cx="8658749" cy="35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9"/>
          <p:cNvSpPr txBox="1"/>
          <p:nvPr/>
        </p:nvSpPr>
        <p:spPr>
          <a:xfrm flipH="1">
            <a:off x="-1" y="48357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19. Opcode Comparison Between the Contract Pair from Figure 17 - Yellow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61" name="Google Shape;261;p3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 1. Opcode Comparison</a:t>
            </a:r>
            <a:endParaRPr b="1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358650"/>
            <a:ext cx="8520602" cy="353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40"/>
          <p:cNvSpPr txBox="1"/>
          <p:nvPr/>
        </p:nvSpPr>
        <p:spPr>
          <a:xfrm flipH="1">
            <a:off x="-1" y="48357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20. Opcode Comparison Between the Contract Pair from Figure 17 - Blue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68" name="Google Shape;268;p40"/>
          <p:cNvSpPr txBox="1"/>
          <p:nvPr>
            <p:ph type="title"/>
          </p:nvPr>
        </p:nvSpPr>
        <p:spPr>
          <a:xfrm>
            <a:off x="311725" y="47765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 2. Opcode Comparison</a:t>
            </a:r>
            <a:endParaRPr b="1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/>
          <p:nvPr>
            <p:ph type="title"/>
          </p:nvPr>
        </p:nvSpPr>
        <p:spPr>
          <a:xfrm>
            <a:off x="1448100" y="2097300"/>
            <a:ext cx="6247800" cy="9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Demo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Flow</a:t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 flipH="1">
            <a:off x="311675" y="4748900"/>
            <a:ext cx="852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erriweather"/>
                <a:ea typeface="Merriweather"/>
                <a:cs typeface="Merriweather"/>
                <a:sym typeface="Merriweather"/>
              </a:rPr>
              <a:t>Figure 2. Flowchart Diagram of the Overall Project Workflow</a:t>
            </a:r>
            <a:endParaRPr sz="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013" y="1414850"/>
            <a:ext cx="6689925" cy="296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42" title="project filter &amp; compilation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763" y="96575"/>
            <a:ext cx="6736475" cy="421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2"/>
          <p:cNvSpPr txBox="1"/>
          <p:nvPr>
            <p:ph idx="1" type="body"/>
          </p:nvPr>
        </p:nvSpPr>
        <p:spPr>
          <a:xfrm>
            <a:off x="155850" y="4575325"/>
            <a:ext cx="88323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 Out Bad Projects &amp; Compile Good Projects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3"/>
          <p:cNvSpPr txBox="1"/>
          <p:nvPr>
            <p:ph idx="1" type="body"/>
          </p:nvPr>
        </p:nvSpPr>
        <p:spPr>
          <a:xfrm>
            <a:off x="-125" y="4521400"/>
            <a:ext cx="91440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Probability Density Graphs</a:t>
            </a:r>
            <a:endParaRPr/>
          </a:p>
        </p:txBody>
      </p:sp>
      <p:pic>
        <p:nvPicPr>
          <p:cNvPr id="285" name="Google Shape;285;p43" title="create PDF graph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2975" y="142675"/>
            <a:ext cx="6597800" cy="41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4"/>
          <p:cNvSpPr txBox="1"/>
          <p:nvPr>
            <p:ph idx="1" type="body"/>
          </p:nvPr>
        </p:nvSpPr>
        <p:spPr>
          <a:xfrm>
            <a:off x="0" y="4553750"/>
            <a:ext cx="91440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 S</a:t>
            </a:r>
            <a:r>
              <a:rPr lang="en"/>
              <a:t>imilarity</a:t>
            </a:r>
            <a:r>
              <a:rPr lang="en"/>
              <a:t> Values &amp; Generate CSV Reports</a:t>
            </a:r>
            <a:endParaRPr/>
          </a:p>
        </p:txBody>
      </p:sp>
      <p:pic>
        <p:nvPicPr>
          <p:cNvPr id="291" name="Google Shape;291;p44" title="compute similarity values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4925" y="97075"/>
            <a:ext cx="6754125" cy="422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5"/>
          <p:cNvSpPr txBox="1"/>
          <p:nvPr>
            <p:ph type="title"/>
          </p:nvPr>
        </p:nvSpPr>
        <p:spPr>
          <a:xfrm>
            <a:off x="759750" y="1665900"/>
            <a:ext cx="7624500" cy="18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Walkthrough</a:t>
            </a:r>
            <a:r>
              <a:rPr b="1" lang="en"/>
              <a:t> of the Final Code</a:t>
            </a:r>
            <a:endParaRPr b="1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6"/>
          <p:cNvSpPr txBox="1"/>
          <p:nvPr>
            <p:ph idx="1" type="body"/>
          </p:nvPr>
        </p:nvSpPr>
        <p:spPr>
          <a:xfrm>
            <a:off x="155850" y="4575325"/>
            <a:ext cx="88323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Figures 21. Unit Testing - Console Log Messages</a:t>
            </a:r>
            <a:endParaRPr/>
          </a:p>
        </p:txBody>
      </p:sp>
      <p:pic>
        <p:nvPicPr>
          <p:cNvPr id="302" name="Google Shape;30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435" y="320675"/>
            <a:ext cx="8577126" cy="372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7"/>
          <p:cNvSpPr txBox="1"/>
          <p:nvPr>
            <p:ph idx="1" type="body"/>
          </p:nvPr>
        </p:nvSpPr>
        <p:spPr>
          <a:xfrm>
            <a:off x="155850" y="4575325"/>
            <a:ext cx="88323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Figures 22. Unit Testing - Console Log Messages</a:t>
            </a:r>
            <a:endParaRPr/>
          </a:p>
        </p:txBody>
      </p:sp>
      <p:pic>
        <p:nvPicPr>
          <p:cNvPr id="308" name="Google Shape;30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500" y="713275"/>
            <a:ext cx="6995000" cy="317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8"/>
          <p:cNvSpPr txBox="1"/>
          <p:nvPr>
            <p:ph idx="1" type="body"/>
          </p:nvPr>
        </p:nvSpPr>
        <p:spPr>
          <a:xfrm>
            <a:off x="155850" y="4575325"/>
            <a:ext cx="88323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Figures 23. Unit Testing - Console Log Messages</a:t>
            </a:r>
            <a:endParaRPr/>
          </a:p>
        </p:txBody>
      </p:sp>
      <p:pic>
        <p:nvPicPr>
          <p:cNvPr id="314" name="Google Shape;31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712" y="1375263"/>
            <a:ext cx="6724575" cy="239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 txBox="1"/>
          <p:nvPr>
            <p:ph idx="1" type="body"/>
          </p:nvPr>
        </p:nvSpPr>
        <p:spPr>
          <a:xfrm>
            <a:off x="311700" y="4521400"/>
            <a:ext cx="85233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Figure 24. Overall Test Coverage Report</a:t>
            </a:r>
            <a:endParaRPr/>
          </a:p>
        </p:txBody>
      </p:sp>
      <p:pic>
        <p:nvPicPr>
          <p:cNvPr id="320" name="Google Shape;32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4800" y="1275975"/>
            <a:ext cx="4234400" cy="259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0"/>
          <p:cNvSpPr txBox="1"/>
          <p:nvPr>
            <p:ph type="title"/>
          </p:nvPr>
        </p:nvSpPr>
        <p:spPr>
          <a:xfrm>
            <a:off x="3099600" y="1951650"/>
            <a:ext cx="2944800" cy="12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hlinkClick r:id="rId3"/>
              </a:rPr>
              <a:t>Wiki Page</a:t>
            </a:r>
            <a:endParaRPr b="1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type="title"/>
          </p:nvPr>
        </p:nvSpPr>
        <p:spPr>
          <a:xfrm>
            <a:off x="3429000" y="2123100"/>
            <a:ext cx="2286000" cy="8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Q &amp; A</a:t>
            </a:r>
            <a:endParaRPr b="1" sz="6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Proposed Use Cases</a:t>
            </a:r>
            <a:endParaRPr b="1"/>
          </a:p>
        </p:txBody>
      </p:sp>
      <p:sp>
        <p:nvSpPr>
          <p:cNvPr id="86" name="Google Shape;86;p16"/>
          <p:cNvSpPr txBox="1"/>
          <p:nvPr>
            <p:ph idx="4294967295" type="body"/>
          </p:nvPr>
        </p:nvSpPr>
        <p:spPr>
          <a:xfrm>
            <a:off x="311775" y="1568825"/>
            <a:ext cx="8520600" cy="31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Preprocess Data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Compile Source Code to Opcode &amp; Binary Code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Convert Binary Code to Assembly Code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Train the model under DOC_2_VEC Model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Train the model under ASM_2_VEC Model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Generate the Probability Density Function Graphs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Distinguish the Co-Cloned Contracts and the Non-Co-Cloned Contracts</a:t>
            </a:r>
            <a:endParaRPr sz="15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List of Figures</a:t>
            </a:r>
            <a:endParaRPr b="1"/>
          </a:p>
        </p:txBody>
      </p:sp>
      <p:sp>
        <p:nvSpPr>
          <p:cNvPr id="336" name="Google Shape;336;p52"/>
          <p:cNvSpPr txBox="1"/>
          <p:nvPr>
            <p:ph idx="1" type="body"/>
          </p:nvPr>
        </p:nvSpPr>
        <p:spPr>
          <a:xfrm>
            <a:off x="268575" y="1333175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Figure 1. Flowchart Diagram of the Overall Project Goal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2. Flowchart Diagram of the Overall Project Workflow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3. Flow of converting source code to opcode and bytecode to opcode using Solc and/or Radare2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4. Expected Output of the Vector Representation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5. A Representation of Cosine Similarity on a XY Graph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6. Diagram of Overall Project Structure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7. Class Diagram of the Internal Structure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8. Screenshot of white.list and black.list &amp; its Results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9. config.json file and the list of settings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10. Screenshot of code to create PDF Graphs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11. 1100C_3600NC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37" name="Google Shape;337;p52"/>
          <p:cNvSpPr txBox="1"/>
          <p:nvPr>
            <p:ph idx="2" type="body"/>
          </p:nvPr>
        </p:nvSpPr>
        <p:spPr>
          <a:xfrm>
            <a:off x="4119125" y="1333175"/>
            <a:ext cx="49710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Figure 12. 1300C_6000NC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13. 550C_7000NC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14. 2304 Contract-Level Co-Clone Report &amp; Pie Chart (Threshold = 0.40)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15. Results of Negative Co-Cloned Pairs with Same Contract Names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16. Opcode Comparison Between the Contract Pair from Figure 14 - Yellow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17. Opcode Comparison Between the Contract Pair from Figure 14 - Blue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18. Results of Positive Co-Cloned Pairs with Different Contract Names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19. Opcode Comparison Between the Contract Pair from Figure 17 - Yellow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20. Opcode Comparison Between the Contract Pair from Figure 17 - Blue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Figures 21 - 23. Unit Testing - Console Log Messages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Figure 24. Unit Testing - Overall Test Coverage Report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Works Cited</a:t>
            </a:r>
            <a:endParaRPr b="1"/>
          </a:p>
        </p:txBody>
      </p:sp>
      <p:sp>
        <p:nvSpPr>
          <p:cNvPr id="343" name="Google Shape;343;p53"/>
          <p:cNvSpPr txBox="1"/>
          <p:nvPr>
            <p:ph idx="4294967295" type="body"/>
          </p:nvPr>
        </p:nvSpPr>
        <p:spPr>
          <a:xfrm>
            <a:off x="311775" y="1568825"/>
            <a:ext cx="8520600" cy="31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Baldawa, Sandeep. “RADARE2 For Reverse Engineering-PART1.” Medium, ITNEXT, 23 Sept. 2020,    https://itnext.io/radare2-for-reverse-engineering-part1-eedf0a47b5cc.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“Gensim - doc2vec Model.” Tutorials Point, https://www.tutorialspoint.com/gensim/gensim_doc2vec_model.htm.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Karani, Dhruvil. “Introduction to Word Embedding and word2vec.” Medium, Towards Data Science, 2 Sept. 2020, https://towardsdatascience.com/introduction-to-word-embedding-and-word2vec-652d0c2060fa.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S. H. H. Ding, B. C. M. Fung and P. Charland, "Asm2Vec: Boosting Static Representation Robustness for Binary Clone Search against Code Obfuscation and Compiler Optimization," 2019 IEEE Symposium on Security and Privacy (SP), 2019, pp. 472-489, doi: 10.1109/SP.2019.00003.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“Solidity.” Solidity, https://docs.soliditylang.org/en/v0.8.17/.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678750" y="798600"/>
            <a:ext cx="77865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Distribution of the Use Cases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Iteration 1</a:t>
            </a:r>
            <a:endParaRPr b="1"/>
          </a:p>
        </p:txBody>
      </p:sp>
      <p:graphicFrame>
        <p:nvGraphicFramePr>
          <p:cNvPr id="97" name="Google Shape;97;p18"/>
          <p:cNvGraphicFramePr/>
          <p:nvPr/>
        </p:nvGraphicFramePr>
        <p:xfrm>
          <a:off x="499613" y="13108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{D23C5E5A-4DAF-4780-866D-A348DE4D9E42}</a:tableStyleId>
              </a:tblPr>
              <a:tblGrid>
                <a:gridCol w="1051900"/>
                <a:gridCol w="3454425"/>
                <a:gridCol w="1281750"/>
                <a:gridCol w="758875"/>
                <a:gridCol w="16410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UC1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Title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Preprocess Data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Priority: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Filter out bad contracts based on the white list and black list. Split all smart contracts into 80% for training and 20% for testing.</a:t>
                      </a:r>
                      <a:endParaRPr b="1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Smart contracts, black and white lists are accessible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453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Py-sloc-x and radare2 libraries are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correctly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integrated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98" name="Google Shape;98;p18"/>
          <p:cNvGraphicFramePr/>
          <p:nvPr/>
        </p:nvGraphicFramePr>
        <p:xfrm>
          <a:off x="499588" y="3234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{D23C5E5A-4DAF-4780-866D-A348DE4D9E42}</a:tableStyleId>
              </a:tblPr>
              <a:tblGrid>
                <a:gridCol w="1051900"/>
                <a:gridCol w="3454425"/>
                <a:gridCol w="1281750"/>
                <a:gridCol w="758875"/>
                <a:gridCol w="16410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UC2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Title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Compile Source Code to Opcode &amp; Binary Code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Priority: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Given smart contract source code, using solc compiler to generate opcode and binary code to prepare data for Doc_2_Vec model training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Smart contracts are filtered and splitted into training and testing sets</a:t>
                      </a:r>
                      <a:endParaRPr b="1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453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Gensim and Asm_2_Vec libraries are correctly integrated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Iteration 1</a:t>
            </a:r>
            <a:endParaRPr b="1"/>
          </a:p>
        </p:txBody>
      </p:sp>
      <p:graphicFrame>
        <p:nvGraphicFramePr>
          <p:cNvPr id="104" name="Google Shape;104;p19"/>
          <p:cNvGraphicFramePr/>
          <p:nvPr/>
        </p:nvGraphicFramePr>
        <p:xfrm>
          <a:off x="478000" y="1417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{D23C5E5A-4DAF-4780-866D-A348DE4D9E42}</a:tableStyleId>
              </a:tblPr>
              <a:tblGrid>
                <a:gridCol w="1051900"/>
                <a:gridCol w="3454425"/>
                <a:gridCol w="1281750"/>
                <a:gridCol w="758875"/>
                <a:gridCol w="16410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UC3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Title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Convert Binary Code to Assembly Code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Priority: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After solc generates binary code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using radare2 to analyze control flow graph and convert binary code to assembly code to prepare data for model training. </a:t>
                      </a:r>
                      <a:endParaRPr b="1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Binary code is correctly generated by solc and accessible by radare2.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453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Gensim and Asm_2_Vec libraries are correctly integrated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Iteration 2</a:t>
            </a:r>
            <a:endParaRPr b="1"/>
          </a:p>
        </p:txBody>
      </p:sp>
      <p:graphicFrame>
        <p:nvGraphicFramePr>
          <p:cNvPr id="110" name="Google Shape;110;p20"/>
          <p:cNvGraphicFramePr/>
          <p:nvPr/>
        </p:nvGraphicFramePr>
        <p:xfrm>
          <a:off x="478013" y="132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{D23C5E5A-4DAF-4780-866D-A348DE4D9E42}</a:tableStyleId>
              </a:tblPr>
              <a:tblGrid>
                <a:gridCol w="1051900"/>
                <a:gridCol w="3454425"/>
                <a:gridCol w="1281750"/>
                <a:gridCol w="758875"/>
                <a:gridCol w="16410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UC4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Title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Train the model under DOC_2_VEC Mode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Priority: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Using the functions provided by Gensim library to create, train, save a DOC_2_VEC model. 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 set is preprocessed and accessible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453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 DOC_2_VEC model is successfully trained and saved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11" name="Google Shape;111;p20"/>
          <p:cNvGraphicFramePr/>
          <p:nvPr/>
        </p:nvGraphicFramePr>
        <p:xfrm>
          <a:off x="478013" y="3234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{D23C5E5A-4DAF-4780-866D-A348DE4D9E42}</a:tableStyleId>
              </a:tblPr>
              <a:tblGrid>
                <a:gridCol w="1051900"/>
                <a:gridCol w="3454425"/>
                <a:gridCol w="1281750"/>
                <a:gridCol w="758875"/>
                <a:gridCol w="16410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UC5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Title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Train the model under ASM_2_VEC Mode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Priority: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Using the functions provided by the ASM_2_VEC library to create, train, save an ASM_2_VEC model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 set is preprocessed and accessible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453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An ASM_2_VEC model is successfully trained and saved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Iteration 3</a:t>
            </a:r>
            <a:endParaRPr b="1"/>
          </a:p>
        </p:txBody>
      </p:sp>
      <p:graphicFrame>
        <p:nvGraphicFramePr>
          <p:cNvPr id="117" name="Google Shape;117;p21"/>
          <p:cNvGraphicFramePr/>
          <p:nvPr/>
        </p:nvGraphicFramePr>
        <p:xfrm>
          <a:off x="499600" y="1320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{D23C5E5A-4DAF-4780-866D-A348DE4D9E42}</a:tableStyleId>
              </a:tblPr>
              <a:tblGrid>
                <a:gridCol w="1051900"/>
                <a:gridCol w="3454425"/>
                <a:gridCol w="1281750"/>
                <a:gridCol w="758875"/>
                <a:gridCol w="16410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UC6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Title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Generate the Probability Density Function Graphs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Priority: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Compute the probability density from a certain dataset to determine the threshold similarity value </a:t>
                      </a:r>
                      <a:endParaRPr b="1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All similarity values are generated by the trained models and the data is accessible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453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probability density function graphs are generated as a PNG image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18" name="Google Shape;118;p21"/>
          <p:cNvGraphicFramePr/>
          <p:nvPr/>
        </p:nvGraphicFramePr>
        <p:xfrm>
          <a:off x="499588" y="3234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{D23C5E5A-4DAF-4780-866D-A348DE4D9E42}</a:tableStyleId>
              </a:tblPr>
              <a:tblGrid>
                <a:gridCol w="1051900"/>
                <a:gridCol w="3454425"/>
                <a:gridCol w="1281750"/>
                <a:gridCol w="758875"/>
                <a:gridCol w="16410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UC7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Title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Distinguish the Co-Cloned Contracts and Non-Co-Cloned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Priority: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1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609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: Using the threshold value from UC5, find the co-cloned contract pairs and non-co-cloned contract pairs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 threshold value from the probability density graph is determined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453575"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Postconditions: </a:t>
                      </a: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All relevant data is written to a newly generated CSV file and correctly exported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